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C6600"/>
    <a:srgbClr val="CC3300"/>
    <a:srgbClr val="FFCC00"/>
    <a:srgbClr val="990033"/>
    <a:srgbClr val="24486C"/>
    <a:srgbClr val="292929"/>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7CC9096-3BD5-4CD0-AF48-250297301D00}"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5F372-4831-418B-AC9B-5F849CAE5308}"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BEBED-169A-46E8-85F7-B7DB207705C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E1EF61D-EED6-4EBC-B21F-283D12CCAC2F}"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68BD22E-D462-45FF-95F0-721B9E39B19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A5F0114-E467-46CF-ABC3-8801B33E82FB}"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1819C02-E11E-499D-887B-8C0F4FD770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7BFE4-DB4A-4268-92B9-347EABB62A06}"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EBE7722-D9CD-487B-8B8D-B081D5119E8A}"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64E79DC-76D5-4BA3-992D-9B03196BA4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56DEBB3-4376-4E19-B6FA-74ADEC0AF2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D17D2B4-31E0-4161-81A1-2B5A8E5F267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600"/>
            <a:ext cx="9144000" cy="6047809"/>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Adolescents with separation anxiety are less likely to abuse substances because of their intense connection to their parents.</a:t>
            </a:r>
          </a:p>
          <a:p>
            <a:pPr>
              <a:spcAft>
                <a:spcPts val="600"/>
              </a:spcAft>
              <a:buFont typeface="Arial" pitchFamily="34" charset="0"/>
              <a:buChar char="•"/>
            </a:pPr>
            <a:r>
              <a:rPr lang="en-US" sz="3100" dirty="0" smtClean="0">
                <a:solidFill>
                  <a:schemeClr val="bg1">
                    <a:lumMod val="25000"/>
                  </a:schemeClr>
                </a:solidFill>
                <a:latin typeface="Georgia" pitchFamily="18" charset="0"/>
              </a:rPr>
              <a:t>General and social anxiety are not connected to substance abuse.</a:t>
            </a:r>
          </a:p>
          <a:p>
            <a:pPr>
              <a:spcAft>
                <a:spcPts val="600"/>
              </a:spcAft>
              <a:buFont typeface="Arial" pitchFamily="34" charset="0"/>
              <a:buChar char="•"/>
            </a:pPr>
            <a:r>
              <a:rPr lang="en-US" sz="3100" dirty="0" smtClean="0">
                <a:solidFill>
                  <a:schemeClr val="bg1">
                    <a:lumMod val="25000"/>
                  </a:schemeClr>
                </a:solidFill>
                <a:latin typeface="Georgia" pitchFamily="18" charset="0"/>
              </a:rPr>
              <a:t>Depression may be a consequence of early substance abuse as well as a risk factor for substance abuse.</a:t>
            </a:r>
          </a:p>
          <a:p>
            <a:pPr>
              <a:buFont typeface="Arial" pitchFamily="34" charset="0"/>
              <a:buChar char="•"/>
            </a:pPr>
            <a:r>
              <a:rPr lang="en-US" sz="3100" dirty="0" smtClean="0">
                <a:solidFill>
                  <a:schemeClr val="bg1">
                    <a:lumMod val="25000"/>
                  </a:schemeClr>
                </a:solidFill>
                <a:latin typeface="Georgia" pitchFamily="18" charset="0"/>
              </a:rPr>
              <a:t>Adolescents that report perceiving high emotional support from teachers were less likely to participate in substance use.</a:t>
            </a:r>
          </a:p>
          <a:p>
            <a:endParaRPr lang="en-US" sz="3100" dirty="0">
              <a:solidFill>
                <a:schemeClr val="bg1">
                  <a:lumMod val="25000"/>
                </a:schemeClr>
              </a:solidFill>
              <a:latin typeface="Georgia" pitchFamily="18" charset="0"/>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9144000" cy="6047809"/>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There is a high variance in beliefs about when  to report to administrators; most answers were dictated by the counselors’ own beliefs.</a:t>
            </a:r>
          </a:p>
          <a:p>
            <a:pPr>
              <a:spcAft>
                <a:spcPts val="600"/>
              </a:spcAft>
              <a:buFont typeface="Arial" pitchFamily="34" charset="0"/>
              <a:buChar char="•"/>
            </a:pPr>
            <a:r>
              <a:rPr lang="en-US" sz="3100" dirty="0" smtClean="0">
                <a:solidFill>
                  <a:schemeClr val="bg1">
                    <a:lumMod val="25000"/>
                  </a:schemeClr>
                </a:solidFill>
                <a:latin typeface="Georgia" pitchFamily="18" charset="0"/>
              </a:rPr>
              <a:t>When behaviors are observed, counselors are more likely to report to administrators.</a:t>
            </a:r>
          </a:p>
          <a:p>
            <a:pPr>
              <a:spcAft>
                <a:spcPts val="600"/>
              </a:spcAft>
              <a:buFont typeface="Arial" pitchFamily="34" charset="0"/>
              <a:buChar char="•"/>
            </a:pPr>
            <a:r>
              <a:rPr lang="en-US" sz="3100" dirty="0" smtClean="0">
                <a:solidFill>
                  <a:schemeClr val="bg1">
                    <a:lumMod val="25000"/>
                  </a:schemeClr>
                </a:solidFill>
                <a:latin typeface="Georgia" pitchFamily="18" charset="0"/>
              </a:rPr>
              <a:t>Counselors should maintain communication to see administrators’ perspectives and desired responses to certain situations.</a:t>
            </a:r>
          </a:p>
          <a:p>
            <a:pPr>
              <a:buFont typeface="Arial" pitchFamily="34" charset="0"/>
              <a:buChar char="•"/>
            </a:pPr>
            <a:r>
              <a:rPr lang="en-US" sz="3100" dirty="0" smtClean="0">
                <a:solidFill>
                  <a:schemeClr val="bg1">
                    <a:lumMod val="25000"/>
                  </a:schemeClr>
                </a:solidFill>
                <a:latin typeface="Georgia" pitchFamily="18" charset="0"/>
              </a:rPr>
              <a:t>Counselors should ensure that they are receiving supervision from other counselors who have had years of experience in order to ensure that their decisions are correct.</a:t>
            </a: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600"/>
            <a:ext cx="9144000" cy="6047809"/>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Breaking confidentiality should be based on professional judgment, ethical and legal standards, and personal values and morals.</a:t>
            </a:r>
          </a:p>
          <a:p>
            <a:pPr>
              <a:spcAft>
                <a:spcPts val="600"/>
              </a:spcAft>
              <a:buFont typeface="Arial" pitchFamily="34" charset="0"/>
              <a:buChar char="•"/>
            </a:pPr>
            <a:r>
              <a:rPr lang="en-US" sz="3100" dirty="0" smtClean="0">
                <a:solidFill>
                  <a:schemeClr val="bg1">
                    <a:lumMod val="25000"/>
                  </a:schemeClr>
                </a:solidFill>
                <a:latin typeface="Georgia" pitchFamily="18" charset="0"/>
              </a:rPr>
              <a:t>There is no true consensus among school counselors about when to break confidentiality.</a:t>
            </a:r>
          </a:p>
          <a:p>
            <a:pPr>
              <a:spcAft>
                <a:spcPts val="600"/>
              </a:spcAft>
              <a:buFont typeface="Arial" pitchFamily="34" charset="0"/>
              <a:buChar char="•"/>
            </a:pPr>
            <a:r>
              <a:rPr lang="en-US" sz="3100" dirty="0" smtClean="0">
                <a:solidFill>
                  <a:schemeClr val="bg1">
                    <a:lumMod val="25000"/>
                  </a:schemeClr>
                </a:solidFill>
                <a:latin typeface="Georgia" pitchFamily="18" charset="0"/>
              </a:rPr>
              <a:t>Important factors in breaking confidentiality are updates on ethics and laws, consultation, and attending professional development.</a:t>
            </a:r>
          </a:p>
          <a:p>
            <a:pPr>
              <a:buFont typeface="Arial" pitchFamily="34" charset="0"/>
              <a:buChar char="•"/>
            </a:pPr>
            <a:r>
              <a:rPr lang="en-US" sz="3100" dirty="0" smtClean="0">
                <a:solidFill>
                  <a:schemeClr val="bg1">
                    <a:lumMod val="25000"/>
                  </a:schemeClr>
                </a:solidFill>
                <a:latin typeface="Georgia" pitchFamily="18" charset="0"/>
              </a:rPr>
              <a:t>Counselors should update administrators about confidentiality and factors that go into decisions on when to break confidentiality.</a:t>
            </a:r>
          </a:p>
          <a:p>
            <a:endParaRPr lang="en-US" sz="3100" dirty="0" smtClean="0">
              <a:solidFill>
                <a:schemeClr val="bg1">
                  <a:lumMod val="25000"/>
                </a:schemeClr>
              </a:solidFill>
              <a:latin typeface="Georgia" pitchFamily="18" charset="0"/>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33137"/>
            <a:ext cx="9144000" cy="5909310"/>
          </a:xfrm>
          <a:prstGeom prst="rect">
            <a:avLst/>
          </a:prstGeom>
          <a:noFill/>
        </p:spPr>
        <p:txBody>
          <a:bodyPr wrap="square" rtlCol="0">
            <a:spAutoFit/>
          </a:bodyPr>
          <a:lstStyle/>
          <a:p>
            <a:pPr>
              <a:buNone/>
            </a:pPr>
            <a:r>
              <a:rPr lang="en-US" sz="2100" dirty="0" smtClean="0">
                <a:solidFill>
                  <a:schemeClr val="bg1">
                    <a:lumMod val="25000"/>
                  </a:schemeClr>
                </a:solidFill>
                <a:latin typeface="Georgia" pitchFamily="18" charset="0"/>
              </a:rPr>
              <a:t>Browning, A. R. (2008, November 14). Friends, family, schools, and neighborhoods contribute to adolescent alcohol misuse. </a:t>
            </a:r>
            <a:r>
              <a:rPr lang="en-US" sz="2100" i="1" dirty="0" smtClean="0">
                <a:solidFill>
                  <a:schemeClr val="bg1">
                    <a:lumMod val="25000"/>
                  </a:schemeClr>
                </a:solidFill>
                <a:latin typeface="Georgia" pitchFamily="18" charset="0"/>
              </a:rPr>
              <a:t>Society for Research in Child Development.</a:t>
            </a:r>
            <a:endParaRPr lang="en-US" sz="2100" dirty="0" smtClean="0">
              <a:solidFill>
                <a:schemeClr val="bg1">
                  <a:lumMod val="25000"/>
                </a:schemeClr>
              </a:solidFill>
              <a:latin typeface="Georgia" pitchFamily="18" charset="0"/>
            </a:endParaRPr>
          </a:p>
          <a:p>
            <a:pPr>
              <a:buNone/>
            </a:pPr>
            <a:r>
              <a:rPr lang="en-US" sz="2100" dirty="0" smtClean="0">
                <a:solidFill>
                  <a:schemeClr val="bg1">
                    <a:lumMod val="25000"/>
                  </a:schemeClr>
                </a:solidFill>
                <a:latin typeface="Georgia" pitchFamily="18" charset="0"/>
              </a:rPr>
              <a:t>Curry, J., Silva, S., Rohde, P., Ginsburg, G., Kennard, B., </a:t>
            </a:r>
            <a:r>
              <a:rPr lang="en-US" sz="2100" dirty="0" err="1" smtClean="0">
                <a:solidFill>
                  <a:schemeClr val="bg1">
                    <a:lumMod val="25000"/>
                  </a:schemeClr>
                </a:solidFill>
                <a:latin typeface="Georgia" pitchFamily="18" charset="0"/>
              </a:rPr>
              <a:t>Kratochvil</a:t>
            </a:r>
            <a:r>
              <a:rPr lang="en-US" sz="2100" dirty="0" smtClean="0">
                <a:solidFill>
                  <a:schemeClr val="bg1">
                    <a:lumMod val="25000"/>
                  </a:schemeClr>
                </a:solidFill>
                <a:latin typeface="Georgia" pitchFamily="18" charset="0"/>
              </a:rPr>
              <a:t>, C., . . . March, J. (2012). Onset of alcohol or substance use disorders following treatment for adolescent depression.</a:t>
            </a:r>
            <a:r>
              <a:rPr lang="en-US" sz="2100" i="1" dirty="0" smtClean="0">
                <a:solidFill>
                  <a:schemeClr val="bg1">
                    <a:lumMod val="25000"/>
                  </a:schemeClr>
                </a:solidFill>
                <a:latin typeface="Georgia" pitchFamily="18" charset="0"/>
              </a:rPr>
              <a:t> Journal of Consulting and Clinical Psychology, 80</a:t>
            </a:r>
            <a:r>
              <a:rPr lang="en-US" sz="2100" dirty="0" smtClean="0">
                <a:solidFill>
                  <a:schemeClr val="bg1">
                    <a:lumMod val="25000"/>
                  </a:schemeClr>
                </a:solidFill>
                <a:latin typeface="Georgia" pitchFamily="18" charset="0"/>
              </a:rPr>
              <a:t>, 299-312. </a:t>
            </a:r>
          </a:p>
          <a:p>
            <a:pPr>
              <a:buNone/>
            </a:pPr>
            <a:r>
              <a:rPr lang="en-US" sz="2100" dirty="0" err="1" smtClean="0">
                <a:solidFill>
                  <a:schemeClr val="bg1">
                    <a:lumMod val="25000"/>
                  </a:schemeClr>
                </a:solidFill>
                <a:latin typeface="Georgia" pitchFamily="18" charset="0"/>
              </a:rPr>
              <a:t>Froeschle</a:t>
            </a:r>
            <a:r>
              <a:rPr lang="en-US" sz="2100" dirty="0" smtClean="0">
                <a:solidFill>
                  <a:schemeClr val="bg1">
                    <a:lumMod val="25000"/>
                  </a:schemeClr>
                </a:solidFill>
                <a:latin typeface="Georgia" pitchFamily="18" charset="0"/>
              </a:rPr>
              <a:t>, J. G. (2007). The efficacy of systematic substance abuse program for adolescent females. </a:t>
            </a:r>
            <a:r>
              <a:rPr lang="en-US" sz="2100" i="1" dirty="0" smtClean="0">
                <a:solidFill>
                  <a:schemeClr val="bg1">
                    <a:lumMod val="25000"/>
                  </a:schemeClr>
                </a:solidFill>
                <a:latin typeface="Georgia" pitchFamily="18" charset="0"/>
              </a:rPr>
              <a:t>Professional School Counseling</a:t>
            </a:r>
            <a:r>
              <a:rPr lang="en-US" sz="2100" dirty="0" smtClean="0">
                <a:solidFill>
                  <a:schemeClr val="bg1">
                    <a:lumMod val="25000"/>
                  </a:schemeClr>
                </a:solidFill>
                <a:latin typeface="Georgia" pitchFamily="18" charset="0"/>
              </a:rPr>
              <a:t>, </a:t>
            </a:r>
            <a:r>
              <a:rPr lang="en-US" sz="2100" i="1" dirty="0" smtClean="0">
                <a:solidFill>
                  <a:schemeClr val="bg1">
                    <a:lumMod val="25000"/>
                  </a:schemeClr>
                </a:solidFill>
                <a:latin typeface="Georgia" pitchFamily="18" charset="0"/>
              </a:rPr>
              <a:t>10</a:t>
            </a:r>
            <a:r>
              <a:rPr lang="en-US" sz="2100" dirty="0" smtClean="0">
                <a:solidFill>
                  <a:schemeClr val="bg1">
                    <a:lumMod val="25000"/>
                  </a:schemeClr>
                </a:solidFill>
                <a:latin typeface="Georgia" pitchFamily="18" charset="0"/>
              </a:rPr>
              <a:t>, 498-505.</a:t>
            </a:r>
          </a:p>
          <a:p>
            <a:pPr>
              <a:buNone/>
            </a:pPr>
            <a:r>
              <a:rPr lang="en-US" sz="2100" dirty="0" err="1" smtClean="0">
                <a:solidFill>
                  <a:schemeClr val="bg1">
                    <a:lumMod val="25000"/>
                  </a:schemeClr>
                </a:solidFill>
                <a:latin typeface="Georgia" pitchFamily="18" charset="0"/>
              </a:rPr>
              <a:t>Lazovsky</a:t>
            </a:r>
            <a:r>
              <a:rPr lang="en-US" sz="2100" dirty="0" smtClean="0">
                <a:solidFill>
                  <a:schemeClr val="bg1">
                    <a:lumMod val="25000"/>
                  </a:schemeClr>
                </a:solidFill>
                <a:latin typeface="Georgia" pitchFamily="18" charset="0"/>
              </a:rPr>
              <a:t>, R. M. (2008). Maintaining confidentiality with minors: Dilemmas of school counselors. </a:t>
            </a:r>
            <a:r>
              <a:rPr lang="en-US" sz="2100" i="1" dirty="0" smtClean="0">
                <a:solidFill>
                  <a:schemeClr val="bg1">
                    <a:lumMod val="25000"/>
                  </a:schemeClr>
                </a:solidFill>
                <a:latin typeface="Georgia" pitchFamily="18" charset="0"/>
              </a:rPr>
              <a:t>Professional School Counseling</a:t>
            </a:r>
            <a:r>
              <a:rPr lang="en-US" sz="2100" dirty="0" smtClean="0">
                <a:solidFill>
                  <a:schemeClr val="bg1">
                    <a:lumMod val="25000"/>
                  </a:schemeClr>
                </a:solidFill>
                <a:latin typeface="Georgia" pitchFamily="18" charset="0"/>
              </a:rPr>
              <a:t>, </a:t>
            </a:r>
            <a:r>
              <a:rPr lang="en-US" sz="2100" i="1" dirty="0" smtClean="0">
                <a:solidFill>
                  <a:schemeClr val="bg1">
                    <a:lumMod val="25000"/>
                  </a:schemeClr>
                </a:solidFill>
                <a:latin typeface="Georgia" pitchFamily="18" charset="0"/>
              </a:rPr>
              <a:t>11</a:t>
            </a:r>
            <a:r>
              <a:rPr lang="en-US" sz="2100" dirty="0" smtClean="0">
                <a:solidFill>
                  <a:schemeClr val="bg1">
                    <a:lumMod val="25000"/>
                  </a:schemeClr>
                </a:solidFill>
                <a:latin typeface="Georgia" pitchFamily="18" charset="0"/>
              </a:rPr>
              <a:t>, 335-346.</a:t>
            </a:r>
          </a:p>
          <a:p>
            <a:pPr>
              <a:buNone/>
            </a:pPr>
            <a:r>
              <a:rPr lang="en-US" sz="2100" dirty="0" smtClean="0">
                <a:solidFill>
                  <a:schemeClr val="bg1">
                    <a:lumMod val="25000"/>
                  </a:schemeClr>
                </a:solidFill>
                <a:latin typeface="Georgia" pitchFamily="18" charset="0"/>
              </a:rPr>
              <a:t>McCarty, C. A., </a:t>
            </a:r>
            <a:r>
              <a:rPr lang="en-US" sz="2100" dirty="0" err="1" smtClean="0">
                <a:solidFill>
                  <a:schemeClr val="bg1">
                    <a:lumMod val="25000"/>
                  </a:schemeClr>
                </a:solidFill>
                <a:latin typeface="Georgia" pitchFamily="18" charset="0"/>
              </a:rPr>
              <a:t>Rhew</a:t>
            </a:r>
            <a:r>
              <a:rPr lang="en-US" sz="2100" dirty="0" smtClean="0">
                <a:solidFill>
                  <a:schemeClr val="bg1">
                    <a:lumMod val="25000"/>
                  </a:schemeClr>
                </a:solidFill>
                <a:latin typeface="Georgia" pitchFamily="18" charset="0"/>
              </a:rPr>
              <a:t>, I. C., </a:t>
            </a:r>
            <a:r>
              <a:rPr lang="en-US" sz="2100" dirty="0" err="1" smtClean="0">
                <a:solidFill>
                  <a:schemeClr val="bg1">
                    <a:lumMod val="25000"/>
                  </a:schemeClr>
                </a:solidFill>
                <a:latin typeface="Georgia" pitchFamily="18" charset="0"/>
              </a:rPr>
              <a:t>Murowchick</a:t>
            </a:r>
            <a:r>
              <a:rPr lang="en-US" sz="2100" dirty="0" smtClean="0">
                <a:solidFill>
                  <a:schemeClr val="bg1">
                    <a:lumMod val="25000"/>
                  </a:schemeClr>
                </a:solidFill>
                <a:latin typeface="Georgia" pitchFamily="18" charset="0"/>
              </a:rPr>
              <a:t>, E., McCauley, E., &amp; Vander </a:t>
            </a:r>
            <a:r>
              <a:rPr lang="en-US" sz="2100" dirty="0" err="1" smtClean="0">
                <a:solidFill>
                  <a:schemeClr val="bg1">
                    <a:lumMod val="25000"/>
                  </a:schemeClr>
                </a:solidFill>
                <a:latin typeface="Georgia" pitchFamily="18" charset="0"/>
              </a:rPr>
              <a:t>Stoep</a:t>
            </a:r>
            <a:r>
              <a:rPr lang="en-US" sz="2100" dirty="0" smtClean="0">
                <a:solidFill>
                  <a:schemeClr val="bg1">
                    <a:lumMod val="25000"/>
                  </a:schemeClr>
                </a:solidFill>
                <a:latin typeface="Georgia" pitchFamily="18" charset="0"/>
              </a:rPr>
              <a:t>, A. (2012). Emotional health predictors of substance use initiation during middle school.</a:t>
            </a:r>
            <a:r>
              <a:rPr lang="en-US" sz="2100" i="1" dirty="0" smtClean="0">
                <a:solidFill>
                  <a:schemeClr val="bg1">
                    <a:lumMod val="25000"/>
                  </a:schemeClr>
                </a:solidFill>
                <a:latin typeface="Georgia" pitchFamily="18" charset="0"/>
              </a:rPr>
              <a:t> Psychology of Addictive Behaviors, 26</a:t>
            </a:r>
            <a:r>
              <a:rPr lang="en-US" sz="2100" dirty="0" smtClean="0">
                <a:solidFill>
                  <a:schemeClr val="bg1">
                    <a:lumMod val="25000"/>
                  </a:schemeClr>
                </a:solidFill>
                <a:latin typeface="Georgia" pitchFamily="18" charset="0"/>
              </a:rPr>
              <a:t>, 351-357.</a:t>
            </a:r>
          </a:p>
          <a:p>
            <a:pPr>
              <a:buNone/>
            </a:pPr>
            <a:r>
              <a:rPr lang="en-US" sz="2100" dirty="0" smtClean="0">
                <a:solidFill>
                  <a:schemeClr val="bg1">
                    <a:lumMod val="25000"/>
                  </a:schemeClr>
                </a:solidFill>
                <a:latin typeface="Georgia" pitchFamily="18" charset="0"/>
              </a:rPr>
              <a:t>Moyer, M. S. (2012). When is it ethical to inform administrators about student risk-taking behaviors? perceptions of school counselors. </a:t>
            </a:r>
            <a:r>
              <a:rPr lang="en-US" sz="2100" i="1" dirty="0" smtClean="0">
                <a:solidFill>
                  <a:schemeClr val="bg1">
                    <a:lumMod val="25000"/>
                  </a:schemeClr>
                </a:solidFill>
                <a:latin typeface="Georgia" pitchFamily="18" charset="0"/>
              </a:rPr>
              <a:t>Professional School Counseling</a:t>
            </a:r>
            <a:r>
              <a:rPr lang="en-US" sz="2100" dirty="0" smtClean="0">
                <a:solidFill>
                  <a:schemeClr val="bg1">
                    <a:lumMod val="25000"/>
                  </a:schemeClr>
                </a:solidFill>
                <a:latin typeface="Georgia" pitchFamily="18" charset="0"/>
              </a:rPr>
              <a:t>, </a:t>
            </a:r>
            <a:r>
              <a:rPr lang="en-US" sz="2100" i="1" dirty="0" smtClean="0">
                <a:solidFill>
                  <a:schemeClr val="bg1">
                    <a:lumMod val="25000"/>
                  </a:schemeClr>
                </a:solidFill>
                <a:latin typeface="Georgia" pitchFamily="18" charset="0"/>
              </a:rPr>
              <a:t>15,</a:t>
            </a:r>
            <a:r>
              <a:rPr lang="en-US" sz="2100" dirty="0" smtClean="0">
                <a:solidFill>
                  <a:schemeClr val="bg1">
                    <a:lumMod val="25000"/>
                  </a:schemeClr>
                </a:solidFill>
                <a:latin typeface="Georgia" pitchFamily="18" charset="0"/>
              </a:rPr>
              <a:t> 98-109.</a:t>
            </a:r>
            <a:endParaRPr lang="en-US" sz="2100" i="1" dirty="0" smtClean="0">
              <a:solidFill>
                <a:schemeClr val="bg1">
                  <a:lumMod val="25000"/>
                </a:schemeClr>
              </a:solidFill>
              <a:latin typeface="Georgia" pitchFamily="18" charset="0"/>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600"/>
            <a:ext cx="9144000" cy="6232475"/>
          </a:xfrm>
          <a:prstGeom prst="rect">
            <a:avLst/>
          </a:prstGeom>
          <a:noFill/>
        </p:spPr>
        <p:txBody>
          <a:bodyPr wrap="square" rtlCol="0">
            <a:spAutoFit/>
          </a:bodyPr>
          <a:lstStyle/>
          <a:p>
            <a:pPr>
              <a:spcAft>
                <a:spcPts val="600"/>
              </a:spcAft>
              <a:buFont typeface="Arial" pitchFamily="34" charset="0"/>
              <a:buChar char="•"/>
            </a:pPr>
            <a:r>
              <a:rPr lang="en-US" sz="3200" dirty="0" smtClean="0">
                <a:solidFill>
                  <a:schemeClr val="bg1">
                    <a:lumMod val="25000"/>
                  </a:schemeClr>
                </a:solidFill>
                <a:latin typeface="Georgia" pitchFamily="18" charset="0"/>
              </a:rPr>
              <a:t>Neighborhoods, family dynamics, friends, and school environments affect the likelihood of alcohol abuse in adolescents.</a:t>
            </a:r>
          </a:p>
          <a:p>
            <a:pPr>
              <a:spcAft>
                <a:spcPts val="600"/>
              </a:spcAft>
              <a:buFont typeface="Arial" pitchFamily="34" charset="0"/>
              <a:buChar char="•"/>
            </a:pPr>
            <a:r>
              <a:rPr lang="en-US" sz="3200" dirty="0" smtClean="0">
                <a:solidFill>
                  <a:schemeClr val="bg1">
                    <a:lumMod val="25000"/>
                  </a:schemeClr>
                </a:solidFill>
                <a:latin typeface="Georgia" pitchFamily="18" charset="0"/>
              </a:rPr>
              <a:t>Adolescents are more likely to abuse alcohol when they are exposed to alcohol in their social environments including home, school, and social interactions.</a:t>
            </a:r>
          </a:p>
          <a:p>
            <a:pPr>
              <a:spcBef>
                <a:spcPts val="0"/>
              </a:spcBef>
              <a:spcAft>
                <a:spcPts val="600"/>
              </a:spcAft>
              <a:buFont typeface="Arial" pitchFamily="34" charset="0"/>
              <a:buChar char="•"/>
            </a:pPr>
            <a:r>
              <a:rPr lang="en-US" sz="3200" dirty="0" smtClean="0">
                <a:solidFill>
                  <a:schemeClr val="bg1">
                    <a:lumMod val="25000"/>
                  </a:schemeClr>
                </a:solidFill>
                <a:latin typeface="Georgia" pitchFamily="18" charset="0"/>
              </a:rPr>
              <a:t>Adolescents’ abuse of alcohol decreases when the parent supervision increases.</a:t>
            </a:r>
          </a:p>
          <a:p>
            <a:pPr>
              <a:buFont typeface="Arial" pitchFamily="34" charset="0"/>
              <a:buChar char="•"/>
            </a:pPr>
            <a:r>
              <a:rPr lang="en-US" sz="3200" dirty="0" smtClean="0">
                <a:solidFill>
                  <a:schemeClr val="bg1">
                    <a:lumMod val="25000"/>
                  </a:schemeClr>
                </a:solidFill>
                <a:latin typeface="Georgia" pitchFamily="18" charset="0"/>
              </a:rPr>
              <a:t>Family alcohol use increases the likelihood that adolescents will abuse alcohol.</a:t>
            </a:r>
          </a:p>
          <a:p>
            <a:endParaRPr lang="en-US" sz="3200" dirty="0" smtClean="0">
              <a:solidFill>
                <a:schemeClr val="bg1">
                  <a:lumMod val="25000"/>
                </a:schemeClr>
              </a:solidFill>
              <a:latin typeface="Georgia" pitchFamily="18" charset="0"/>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5170646"/>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Adolescents treated earlier are more likely to have success in their treatment.</a:t>
            </a:r>
          </a:p>
          <a:p>
            <a:pPr>
              <a:spcAft>
                <a:spcPts val="600"/>
              </a:spcAft>
              <a:buFont typeface="Arial" pitchFamily="34" charset="0"/>
              <a:buChar char="•"/>
            </a:pPr>
            <a:r>
              <a:rPr lang="en-US" sz="3100" dirty="0" smtClean="0">
                <a:solidFill>
                  <a:schemeClr val="bg1">
                    <a:lumMod val="25000"/>
                  </a:schemeClr>
                </a:solidFill>
                <a:latin typeface="Georgia" pitchFamily="18" charset="0"/>
              </a:rPr>
              <a:t>Adolescents who participate in general treatment reduce their risk of future substance abuse.</a:t>
            </a:r>
          </a:p>
          <a:p>
            <a:pPr>
              <a:spcAft>
                <a:spcPts val="600"/>
              </a:spcAft>
              <a:buFont typeface="Arial" pitchFamily="34" charset="0"/>
              <a:buChar char="•"/>
            </a:pPr>
            <a:r>
              <a:rPr lang="en-US" sz="3100" dirty="0" smtClean="0">
                <a:solidFill>
                  <a:schemeClr val="bg1">
                    <a:lumMod val="25000"/>
                  </a:schemeClr>
                </a:solidFill>
                <a:latin typeface="Georgia" pitchFamily="18" charset="0"/>
              </a:rPr>
              <a:t>The use of a systemic substance abuse program proves to decrease substance abuse.</a:t>
            </a:r>
          </a:p>
          <a:p>
            <a:pPr>
              <a:spcAft>
                <a:spcPts val="600"/>
              </a:spcAft>
              <a:buFont typeface="Arial" pitchFamily="34" charset="0"/>
              <a:buChar char="•"/>
            </a:pPr>
            <a:r>
              <a:rPr lang="en-US" sz="3100" dirty="0" smtClean="0">
                <a:solidFill>
                  <a:schemeClr val="bg1">
                    <a:lumMod val="25000"/>
                  </a:schemeClr>
                </a:solidFill>
                <a:latin typeface="Georgia" pitchFamily="18" charset="0"/>
              </a:rPr>
              <a:t>Involvement in school activities promotes the progress of prevention of substance abuse.</a:t>
            </a:r>
          </a:p>
          <a:p>
            <a:pPr>
              <a:buFont typeface="Arial" pitchFamily="34" charset="0"/>
              <a:buChar char="•"/>
            </a:pPr>
            <a:r>
              <a:rPr lang="en-US" sz="3100" dirty="0" smtClean="0">
                <a:solidFill>
                  <a:schemeClr val="bg1">
                    <a:lumMod val="25000"/>
                  </a:schemeClr>
                </a:solidFill>
                <a:latin typeface="Georgia" pitchFamily="18" charset="0"/>
              </a:rPr>
              <a:t>Group solution-focused therapy is a helpful treatment for adolescent substance abuse.</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33400"/>
            <a:ext cx="9144000" cy="6401753"/>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How often do students come in and talk about alcohol use?</a:t>
            </a:r>
          </a:p>
          <a:p>
            <a:pPr lvl="1">
              <a:spcAft>
                <a:spcPts val="600"/>
              </a:spcAft>
              <a:buFont typeface="Arial" pitchFamily="34" charset="0"/>
              <a:buChar char="•"/>
            </a:pPr>
            <a:r>
              <a:rPr lang="en-US" sz="3000" dirty="0" smtClean="0">
                <a:solidFill>
                  <a:schemeClr val="bg1">
                    <a:lumMod val="25000"/>
                  </a:schemeClr>
                </a:solidFill>
                <a:latin typeface="Georgia" pitchFamily="18" charset="0"/>
              </a:rPr>
              <a:t>The scenario I have more often is for a student to come to talk about a parent or loved one who struggles with alcohol abuse.</a:t>
            </a:r>
          </a:p>
          <a:p>
            <a:pPr>
              <a:spcAft>
                <a:spcPts val="600"/>
              </a:spcAft>
              <a:buFont typeface="Arial" pitchFamily="34" charset="0"/>
              <a:buChar char="•"/>
            </a:pPr>
            <a:r>
              <a:rPr lang="en-US" sz="3100" dirty="0" smtClean="0">
                <a:solidFill>
                  <a:schemeClr val="bg1">
                    <a:lumMod val="25000"/>
                  </a:schemeClr>
                </a:solidFill>
                <a:latin typeface="Georgia" pitchFamily="18" charset="0"/>
              </a:rPr>
              <a:t>Have you seen students who have had to go to rehab centers or seek treatment for alcohol abuse?</a:t>
            </a:r>
          </a:p>
          <a:p>
            <a:pPr lvl="1">
              <a:buFont typeface="Arial" pitchFamily="34" charset="0"/>
              <a:buChar char="•"/>
            </a:pPr>
            <a:r>
              <a:rPr lang="en-US" sz="3000" dirty="0" smtClean="0">
                <a:solidFill>
                  <a:schemeClr val="bg1">
                    <a:lumMod val="25000"/>
                  </a:schemeClr>
                </a:solidFill>
                <a:latin typeface="Georgia" pitchFamily="18" charset="0"/>
              </a:rPr>
              <a:t>I have but not nearly the percentage that I suspect are using.  In the county, when a student has substance violations, they’re suspended and have to go to the Virginia Alcohol and Substance Abuse Program.</a:t>
            </a:r>
          </a:p>
          <a:p>
            <a:endParaRPr lang="en-US" sz="3100" dirty="0">
              <a:solidFill>
                <a:schemeClr val="bg1">
                  <a:lumMod val="25000"/>
                </a:schemeClr>
              </a:solidFill>
              <a:latin typeface="Georgia" pitchFamily="18" charset="0"/>
            </a:endParaRP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6370975"/>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If students report that they are using alcohol, what’s the policy for reporting to parents? Do you only report when they describe their drinking that puts them at risk?  </a:t>
            </a:r>
          </a:p>
          <a:p>
            <a:pPr lvl="1">
              <a:buFont typeface="Arial" pitchFamily="34" charset="0"/>
              <a:buChar char="•"/>
            </a:pPr>
            <a:r>
              <a:rPr lang="en-US" sz="3100" dirty="0" smtClean="0">
                <a:solidFill>
                  <a:schemeClr val="bg1">
                    <a:lumMod val="25000"/>
                  </a:schemeClr>
                </a:solidFill>
                <a:latin typeface="Georgia" pitchFamily="18" charset="0"/>
              </a:rPr>
              <a:t>We have to report anything that is potentially harmful. I have found that getting them in trouble is a very good start to getting help. When I first discover that a student is using, I first give them a few days to talk with their parent before I call. We make sure that someone has talked to or met with the parent, no matter what the level of use. Some parents already know and are not alarmed by it. </a:t>
            </a: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9144000" cy="5001369"/>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10000"/>
                  </a:schemeClr>
                </a:solidFill>
                <a:latin typeface="Georgia" pitchFamily="18" charset="0"/>
              </a:rPr>
              <a:t>How often do students talk about alcohol in comparison to other substances?  </a:t>
            </a:r>
          </a:p>
          <a:p>
            <a:pPr lvl="1">
              <a:spcAft>
                <a:spcPts val="600"/>
              </a:spcAft>
              <a:buFont typeface="Arial" pitchFamily="34" charset="0"/>
              <a:buChar char="•"/>
            </a:pPr>
            <a:r>
              <a:rPr lang="en-US" sz="3000" dirty="0" smtClean="0">
                <a:solidFill>
                  <a:schemeClr val="bg1">
                    <a:lumMod val="10000"/>
                  </a:schemeClr>
                </a:solidFill>
                <a:latin typeface="Georgia" pitchFamily="18" charset="0"/>
              </a:rPr>
              <a:t>The substances I hear most about either by self report or by others about others are marijuana and pills; alcohol would be a third.</a:t>
            </a:r>
          </a:p>
          <a:p>
            <a:pPr>
              <a:spcAft>
                <a:spcPts val="600"/>
              </a:spcAft>
              <a:buFont typeface="Arial" pitchFamily="34" charset="0"/>
              <a:buChar char="•"/>
            </a:pPr>
            <a:r>
              <a:rPr lang="en-US" sz="3100" dirty="0" smtClean="0">
                <a:solidFill>
                  <a:schemeClr val="bg1">
                    <a:lumMod val="10000"/>
                  </a:schemeClr>
                </a:solidFill>
                <a:latin typeface="Georgia" pitchFamily="18" charset="0"/>
              </a:rPr>
              <a:t>Is there a school policy for alcohol reporting? </a:t>
            </a:r>
          </a:p>
          <a:p>
            <a:pPr lvl="1">
              <a:buFont typeface="Arial" pitchFamily="34" charset="0"/>
              <a:buChar char="•"/>
            </a:pPr>
            <a:r>
              <a:rPr lang="en-US" sz="3000" dirty="0" smtClean="0">
                <a:solidFill>
                  <a:schemeClr val="bg1">
                    <a:lumMod val="10000"/>
                  </a:schemeClr>
                </a:solidFill>
                <a:latin typeface="Georgia" pitchFamily="18" charset="0"/>
              </a:rPr>
              <a:t>Yes, if the student is suspected to be using in that instance, it has to be immediately reported to administration. </a:t>
            </a:r>
          </a:p>
          <a:p>
            <a:endParaRPr lang="en-US" sz="3100" dirty="0">
              <a:solidFill>
                <a:schemeClr val="bg1">
                  <a:lumMod val="10000"/>
                </a:schemeClr>
              </a:solidFill>
              <a:latin typeface="Georgia" pitchFamily="18" charset="0"/>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33400"/>
            <a:ext cx="9144000" cy="5678478"/>
          </a:xfrm>
          <a:prstGeom prst="rect">
            <a:avLst/>
          </a:prstGeom>
          <a:noFill/>
        </p:spPr>
        <p:txBody>
          <a:bodyPr wrap="square" rtlCol="0">
            <a:spAutoFit/>
          </a:bodyPr>
          <a:lstStyle/>
          <a:p>
            <a:pPr>
              <a:buFont typeface="Arial" pitchFamily="34" charset="0"/>
              <a:buChar char="•"/>
            </a:pPr>
            <a:r>
              <a:rPr lang="en-US" sz="3100" dirty="0" smtClean="0">
                <a:solidFill>
                  <a:schemeClr val="bg1">
                    <a:lumMod val="25000"/>
                  </a:schemeClr>
                </a:solidFill>
                <a:latin typeface="Georgia" pitchFamily="18" charset="0"/>
                <a:ea typeface="Ebrima" pitchFamily="2" charset="0"/>
                <a:cs typeface="Ebrima" pitchFamily="2" charset="0"/>
              </a:rPr>
              <a:t>If you know of a students alcohol use, have you seen it affect everyone’s academic performance equally? </a:t>
            </a:r>
          </a:p>
          <a:p>
            <a:pPr lvl="1">
              <a:buFont typeface="Arial" pitchFamily="34" charset="0"/>
              <a:buChar char="•"/>
            </a:pPr>
            <a:r>
              <a:rPr lang="en-US" sz="3000" dirty="0" smtClean="0">
                <a:solidFill>
                  <a:schemeClr val="bg1">
                    <a:lumMod val="25000"/>
                  </a:schemeClr>
                </a:solidFill>
                <a:latin typeface="Georgia" pitchFamily="18" charset="0"/>
                <a:ea typeface="Ebrima" pitchFamily="2" charset="0"/>
                <a:cs typeface="Ebrima" pitchFamily="2" charset="0"/>
              </a:rPr>
              <a:t>Any substance I have seen affects students the same. It more depends on when they are using and to what extent. For students who only abuse on the weekends, we may not ever see it and may just hear rumors. Those who abuse during the week, it could be that they are abusing before or during school or absenteeism is a problem.  It does not always cause academic problems, just like any functional adult alcoholic.</a:t>
            </a: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5647700"/>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Increase staff awareness of the importance of their support in regards to substance abuse.</a:t>
            </a:r>
          </a:p>
          <a:p>
            <a:pPr lvl="1">
              <a:spcAft>
                <a:spcPts val="600"/>
              </a:spcAft>
              <a:buFont typeface="Arial" pitchFamily="34" charset="0"/>
              <a:buChar char="•"/>
            </a:pPr>
            <a:r>
              <a:rPr lang="en-US" sz="3000" dirty="0" smtClean="0">
                <a:solidFill>
                  <a:schemeClr val="bg1">
                    <a:lumMod val="25000"/>
                  </a:schemeClr>
                </a:solidFill>
                <a:latin typeface="Georgia" pitchFamily="18" charset="0"/>
              </a:rPr>
              <a:t>Emotional support from school staff decreases the chance of substance abuse.</a:t>
            </a:r>
          </a:p>
          <a:p>
            <a:pPr>
              <a:spcAft>
                <a:spcPts val="600"/>
              </a:spcAft>
              <a:buFont typeface="Arial" pitchFamily="34" charset="0"/>
              <a:buChar char="•"/>
            </a:pPr>
            <a:r>
              <a:rPr lang="en-US" sz="3100" dirty="0" smtClean="0">
                <a:solidFill>
                  <a:schemeClr val="bg1">
                    <a:lumMod val="25000"/>
                  </a:schemeClr>
                </a:solidFill>
                <a:latin typeface="Georgia" pitchFamily="18" charset="0"/>
              </a:rPr>
              <a:t>Increase education of staff and parents about the signs of depression and the potential for substance abuse as a result of that depression.</a:t>
            </a:r>
          </a:p>
          <a:p>
            <a:pPr lvl="1">
              <a:spcAft>
                <a:spcPts val="600"/>
              </a:spcAft>
              <a:buFont typeface="Arial" pitchFamily="34" charset="0"/>
              <a:buChar char="•"/>
            </a:pPr>
            <a:r>
              <a:rPr lang="en-US" sz="3000" dirty="0" smtClean="0">
                <a:solidFill>
                  <a:schemeClr val="bg1">
                    <a:lumMod val="25000"/>
                  </a:schemeClr>
                </a:solidFill>
                <a:latin typeface="Georgia" pitchFamily="18" charset="0"/>
              </a:rPr>
              <a:t>Depression can predict substance abuse.</a:t>
            </a:r>
          </a:p>
          <a:p>
            <a:pPr>
              <a:spcAft>
                <a:spcPts val="600"/>
              </a:spcAft>
              <a:buFont typeface="Arial" pitchFamily="34" charset="0"/>
              <a:buChar char="•"/>
            </a:pPr>
            <a:r>
              <a:rPr lang="en-US" sz="3100" dirty="0" smtClean="0">
                <a:solidFill>
                  <a:schemeClr val="bg1">
                    <a:lumMod val="25000"/>
                  </a:schemeClr>
                </a:solidFill>
                <a:latin typeface="Georgia" pitchFamily="18" charset="0"/>
              </a:rPr>
              <a:t>Remain aware of family substance abuse problems</a:t>
            </a:r>
          </a:p>
          <a:p>
            <a:pPr lvl="1">
              <a:buFont typeface="Arial" pitchFamily="34" charset="0"/>
              <a:buChar char="•"/>
            </a:pPr>
            <a:r>
              <a:rPr lang="en-US" sz="3000" dirty="0" smtClean="0">
                <a:solidFill>
                  <a:schemeClr val="bg1">
                    <a:lumMod val="25000"/>
                  </a:schemeClr>
                </a:solidFill>
                <a:latin typeface="Georgia" pitchFamily="18" charset="0"/>
              </a:rPr>
              <a:t>Family alcohol use can be a predictor for substance abuse.</a:t>
            </a: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5570756"/>
          </a:xfrm>
          <a:prstGeom prst="rect">
            <a:avLst/>
          </a:prstGeom>
          <a:noFill/>
        </p:spPr>
        <p:txBody>
          <a:bodyPr wrap="square" rtlCol="0">
            <a:spAutoFit/>
          </a:bodyPr>
          <a:lstStyle/>
          <a:p>
            <a:pPr>
              <a:spcAft>
                <a:spcPts val="600"/>
              </a:spcAft>
              <a:buFont typeface="Arial" pitchFamily="34" charset="0"/>
              <a:buChar char="•"/>
            </a:pPr>
            <a:r>
              <a:rPr lang="en-US" sz="3100" dirty="0" smtClean="0">
                <a:solidFill>
                  <a:schemeClr val="bg1">
                    <a:lumMod val="25000"/>
                  </a:schemeClr>
                </a:solidFill>
                <a:latin typeface="Georgia" pitchFamily="18" charset="0"/>
              </a:rPr>
              <a:t>Stay up to date on the school policies of reporting to administrators and parents.</a:t>
            </a:r>
          </a:p>
          <a:p>
            <a:pPr lvl="1">
              <a:spcAft>
                <a:spcPts val="600"/>
              </a:spcAft>
              <a:buFont typeface="Arial" pitchFamily="34" charset="0"/>
              <a:buChar char="•"/>
            </a:pPr>
            <a:r>
              <a:rPr lang="en-US" sz="3000" dirty="0" smtClean="0">
                <a:solidFill>
                  <a:schemeClr val="bg1">
                    <a:lumMod val="25000"/>
                  </a:schemeClr>
                </a:solidFill>
                <a:latin typeface="Georgia" pitchFamily="18" charset="0"/>
              </a:rPr>
              <a:t>School districts have different policies on when to report.</a:t>
            </a:r>
          </a:p>
          <a:p>
            <a:pPr>
              <a:buFont typeface="Arial" pitchFamily="34" charset="0"/>
              <a:buChar char="•"/>
            </a:pPr>
            <a:r>
              <a:rPr lang="en-US" sz="3100" dirty="0" smtClean="0">
                <a:solidFill>
                  <a:schemeClr val="bg1">
                    <a:lumMod val="25000"/>
                  </a:schemeClr>
                </a:solidFill>
                <a:latin typeface="Georgia" pitchFamily="18" charset="0"/>
              </a:rPr>
              <a:t>Remain aware of the resources in your area.</a:t>
            </a:r>
          </a:p>
          <a:p>
            <a:pPr lvl="1">
              <a:spcAft>
                <a:spcPts val="600"/>
              </a:spcAft>
              <a:buFont typeface="Arial" pitchFamily="34" charset="0"/>
              <a:buChar char="•"/>
            </a:pPr>
            <a:r>
              <a:rPr lang="en-US" sz="3000" dirty="0" smtClean="0">
                <a:solidFill>
                  <a:schemeClr val="bg1">
                    <a:lumMod val="25000"/>
                  </a:schemeClr>
                </a:solidFill>
                <a:latin typeface="Georgia" pitchFamily="18" charset="0"/>
              </a:rPr>
              <a:t>Areas can provide different treatment facilities.</a:t>
            </a:r>
          </a:p>
          <a:p>
            <a:pPr>
              <a:spcAft>
                <a:spcPts val="600"/>
              </a:spcAft>
              <a:buFont typeface="Arial" pitchFamily="34" charset="0"/>
              <a:buChar char="•"/>
            </a:pPr>
            <a:r>
              <a:rPr lang="en-US" sz="3100" dirty="0" smtClean="0">
                <a:solidFill>
                  <a:schemeClr val="bg1">
                    <a:lumMod val="25000"/>
                  </a:schemeClr>
                </a:solidFill>
                <a:latin typeface="Georgia" pitchFamily="18" charset="0"/>
              </a:rPr>
              <a:t>Counselors should constantly communicate with administrators to see their perspectives and desired responses to certain situations.</a:t>
            </a:r>
          </a:p>
          <a:p>
            <a:pPr lvl="1">
              <a:buFont typeface="Arial" pitchFamily="34" charset="0"/>
              <a:buChar char="•"/>
            </a:pPr>
            <a:r>
              <a:rPr lang="en-US" sz="3000" dirty="0" smtClean="0">
                <a:solidFill>
                  <a:schemeClr val="bg1">
                    <a:lumMod val="25000"/>
                  </a:schemeClr>
                </a:solidFill>
                <a:latin typeface="Georgia" pitchFamily="18" charset="0"/>
              </a:rPr>
              <a:t>Positive relationships with administrators can ensure the success of the relationship.</a:t>
            </a:r>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666666"/>
      </a:dk2>
      <a:lt2>
        <a:srgbClr val="D2D2D2"/>
      </a:lt2>
      <a:accent1>
        <a:srgbClr val="D519FF"/>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TP001090305</AuthoringAssetId>
    <AssetId xmlns="145c5697-5eb5-440b-b2f1-a8273fb59250">TS001090305</AssetId>
  </documentManagement>
</p:properties>
</file>

<file path=customXml/itemProps1.xml><?xml version="1.0" encoding="utf-8"?>
<ds:datastoreItem xmlns:ds="http://schemas.openxmlformats.org/officeDocument/2006/customXml" ds:itemID="{78D1C223-BD81-4BD8-8EA0-EED7251AF3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705AC29-BB0C-4FAB-8423-FAAA10CA7E8D}">
  <ds:schemaRefs>
    <ds:schemaRef ds:uri="http://schemas.microsoft.com/sharepoint/v3/contenttype/forms"/>
  </ds:schemaRefs>
</ds:datastoreItem>
</file>

<file path=customXml/itemProps3.xml><?xml version="1.0" encoding="utf-8"?>
<ds:datastoreItem xmlns:ds="http://schemas.openxmlformats.org/officeDocument/2006/customXml" ds:itemID="{37CA0DF8-FC73-40DD-AB93-5B38E06A20CD}">
  <ds:schemaRefs>
    <ds:schemaRef ds:uri="http://schemas.microsoft.com/office/2006/metadata/longProperties"/>
  </ds:schemaRefs>
</ds:datastoreItem>
</file>

<file path=customXml/itemProps4.xml><?xml version="1.0" encoding="utf-8"?>
<ds:datastoreItem xmlns:ds="http://schemas.openxmlformats.org/officeDocument/2006/customXml" ds:itemID="{ABA9CC21-DA70-4190-B458-2CD7A13ED43F}">
  <ds:schemaRefs>
    <ds:schemaRef ds:uri="http://schemas.microsoft.com/office/2006/metadata/properties"/>
    <ds:schemaRef ds:uri="145c5697-5eb5-440b-b2f1-a8273fb59250"/>
  </ds:schemaRefs>
</ds:datastoreItem>
</file>

<file path=docProps/app.xml><?xml version="1.0" encoding="utf-8"?>
<Properties xmlns="http://schemas.openxmlformats.org/officeDocument/2006/extended-properties" xmlns:vt="http://schemas.openxmlformats.org/officeDocument/2006/docPropsVTypes">
  <Template>Verve</Template>
  <TotalTime>24</TotalTime>
  <Words>728</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bstat01</dc:creator>
  <cp:lastModifiedBy>bstat01</cp:lastModifiedBy>
  <cp:revision>4</cp:revision>
  <cp:lastPrinted>1601-01-01T00:00:00Z</cp:lastPrinted>
  <dcterms:created xsi:type="dcterms:W3CDTF">2012-11-22T01:58:40Z</dcterms:created>
  <dcterms:modified xsi:type="dcterms:W3CDTF">2012-11-27T02:18:03Z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AssetType">
    <vt:lpwstr>TP</vt:lpwstr>
  </property>
  <property fmtid="{D5CDD505-2E9C-101B-9397-08002B2CF9AE}" pid="4" name="BugNumber">
    <vt:lpwstr>457897L</vt:lpwstr>
  </property>
  <property fmtid="{D5CDD505-2E9C-101B-9397-08002B2CF9AE}" pid="5" name="TPInstallLocation">
    <vt:lpwstr>{Document Themes}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{FilePath}</vt:lpwstr>
  </property>
  <property fmtid="{D5CDD505-2E9C-101B-9397-08002B2CF9AE}" pid="12" name="AssetId">
    <vt:lpwstr>TS001090305</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Pastel stormfront design template</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EY001077968</vt:lpwstr>
  </property>
  <property fmtid="{D5CDD505-2E9C-101B-9397-08002B2CF9AE}" pid="21" name="SourceTitle">
    <vt:lpwstr>Pastel stormfront design template</vt:lpwstr>
  </property>
  <property fmtid="{D5CDD505-2E9C-101B-9397-08002B2CF9AE}" pid="22" name="TPApplication">
    <vt:lpwstr>PowerPoint</vt:lpwstr>
  </property>
  <property fmtid="{D5CDD505-2E9C-101B-9397-08002B2CF9AE}" pid="23" name="TPLaunchHelpLink">
    <vt:lpwstr/>
  </property>
  <property fmtid="{D5CDD505-2E9C-101B-9397-08002B2CF9AE}" pid="24" name="TemplateType">
    <vt:lpwstr>Presentations</vt:lpwstr>
  </property>
  <property fmtid="{D5CDD505-2E9C-101B-9397-08002B2CF9AE}" pid="25" name="OpenTemplate">
    <vt:lpwstr>1</vt:lpwstr>
  </property>
  <property fmtid="{D5CDD505-2E9C-101B-9397-08002B2CF9AE}" pid="26" name="UACurrentWords">
    <vt:lpwstr>0</vt:lpwstr>
  </property>
  <property fmtid="{D5CDD505-2E9C-101B-9397-08002B2CF9AE}" pid="27" name="UALocRecommendation">
    <vt:lpwstr>Localize</vt:lpwstr>
  </property>
  <property fmtid="{D5CDD505-2E9C-101B-9397-08002B2CF9AE}" pid="28" name="Applications">
    <vt:lpwstr>64;#PowerPoint 2003;#65;#Microsoft Office PowerPoint 2007;#67;#PowerPoint - Design Templt 12;#182;#Office XP;#79;#Template 12;#66;#PowerPoint - Design Templt 2003;#184;#Office 2000</vt:lpwstr>
  </property>
  <property fmtid="{D5CDD505-2E9C-101B-9397-08002B2CF9AE}" pid="29" name="TemplateStatus">
    <vt:lpwstr>Complete</vt:lpwstr>
  </property>
  <property fmtid="{D5CDD505-2E9C-101B-9397-08002B2CF9AE}" pid="30" name="ContentTypeId">
    <vt:lpwstr>0x0101006025706CF4CD034688BEBAE97A2E701D020200C3831ACA17D8814887A164412888521E</vt:lpwstr>
  </property>
  <property fmtid="{D5CDD505-2E9C-101B-9397-08002B2CF9AE}" pid="31" name="IsDeleted">
    <vt:lpwstr>0</vt:lpwstr>
  </property>
  <property fmtid="{D5CDD505-2E9C-101B-9397-08002B2CF9AE}" pid="32" name="ShowIn">
    <vt:lpwstr>Show everywhere</vt:lpwstr>
  </property>
  <property fmtid="{D5CDD505-2E9C-101B-9397-08002B2CF9AE}" pid="33" name="UANotes">
    <vt:lpwstr>June 2003 retrofit. 457897L</vt:lpwstr>
  </property>
  <property fmtid="{D5CDD505-2E9C-101B-9397-08002B2CF9AE}" pid="34" name="PublishStatusLookup">
    <vt:lpwstr>259380</vt:lpwstr>
  </property>
  <property fmtid="{D5CDD505-2E9C-101B-9397-08002B2CF9AE}" pid="35" name="TPClientViewer">
    <vt:lpwstr>Microsoft Office PowerPoint</vt:lpwstr>
  </property>
  <property fmtid="{D5CDD505-2E9C-101B-9397-08002B2CF9AE}" pid="36" name="TPComponent">
    <vt:lpwstr>PPTFiles</vt:lpwstr>
  </property>
  <property fmtid="{D5CDD505-2E9C-101B-9397-08002B2CF9AE}" pid="37" name="TPNamespace">
    <vt:lpwstr>POWERPNT</vt:lpwstr>
  </property>
  <property fmtid="{D5CDD505-2E9C-101B-9397-08002B2CF9AE}" pid="38" name="APTrustLevel">
    <vt:lpwstr>1.00000000000000</vt:lpwstr>
  </property>
  <property fmtid="{D5CDD505-2E9C-101B-9397-08002B2CF9AE}" pid="39" name="TrustLevel">
    <vt:lpwstr>Microsoft Managed Content</vt:lpwstr>
  </property>
  <property fmtid="{D5CDD505-2E9C-101B-9397-08002B2CF9AE}" pid="40" name="Content Type">
    <vt:lpwstr>OOFile</vt:lpwstr>
  </property>
  <property fmtid="{D5CDD505-2E9C-101B-9397-08002B2CF9AE}" pid="41" name="AuthoringAssetId">
    <vt:lpwstr>TP001090305</vt:lpwstr>
  </property>
  <property fmtid="{D5CDD505-2E9C-101B-9397-08002B2CF9AE}" pid="42" name="NumericAssetId">
    <vt:lpwstr/>
  </property>
  <property fmtid="{D5CDD505-2E9C-101B-9397-08002B2CF9AE}" pid="43" name="AppVer">
    <vt:lpwstr/>
  </property>
</Properties>
</file>